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9" r:id="rId5"/>
    <p:sldId id="267" r:id="rId6"/>
    <p:sldId id="270" r:id="rId7"/>
    <p:sldId id="257" r:id="rId8"/>
    <p:sldId id="271" r:id="rId9"/>
    <p:sldId id="272" r:id="rId10"/>
    <p:sldId id="273" r:id="rId11"/>
    <p:sldId id="275" r:id="rId12"/>
    <p:sldId id="276" r:id="rId13"/>
    <p:sldId id="274" r:id="rId14"/>
    <p:sldId id="278" r:id="rId15"/>
    <p:sldId id="261" r:id="rId16"/>
    <p:sldId id="279" r:id="rId17"/>
    <p:sldId id="263" r:id="rId18"/>
    <p:sldId id="280" r:id="rId19"/>
    <p:sldId id="265" r:id="rId2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72A9E-4A49-4B2F-8F44-33B414F5C3F1}" v="11" dt="2020-07-21T11:11:04.269"/>
    <p1510:client id="{23159C6B-E995-4F28-A9D3-4976EB2F96FD}" v="26" dt="2020-09-20T14:28:03.875"/>
    <p1510:client id="{2A524DA8-B257-4DC0-8E46-72ED712C4AC4}" v="430" dt="2020-07-21T11:26:49.403"/>
    <p1510:client id="{97BA531F-E376-44E4-9DDF-AC2C57C64D19}" v="32" dt="2020-09-20T19:29:52.260"/>
    <p1510:client id="{B3F4F799-0243-4466-9772-815A572DE1C5}" v="170" dt="2020-09-29T21:16:59.793"/>
    <p1510:client id="{D985F804-840D-43BE-87B1-64AB5C3B5855}" v="8" dt="2020-09-21T20:20:28.034"/>
    <p1510:client id="{ECA1772E-FFB5-45FA-B869-7A0839D0BA1A}" v="3589" dt="2020-09-20T19:26:34.725"/>
    <p1510:client id="{F26E4F84-64E9-4A52-8269-49EE14ED8806}" v="2" dt="2020-09-20T19:31:05.3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Зразок підзаголовка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29.09.2020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530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29.09.2020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0887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29.09.2020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625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29.09.2020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703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29.09.2020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1798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'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29.09.2020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308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29.09.2020</a:t>
            </a:fld>
            <a:endParaRPr lang="uk-UA"/>
          </a:p>
        </p:txBody>
      </p:sp>
      <p:sp>
        <p:nvSpPr>
          <p:cNvPr id="8" name="Місце для нижнього колонтитула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5882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29.09.2020</a:t>
            </a:fld>
            <a:endParaRPr lang="uk-UA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177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29.09.2020</a:t>
            </a:fld>
            <a:endParaRPr lang="uk-UA"/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360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29.09.2020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0522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зображення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29.09.2020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77304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F0B57-8E6A-4005-9EDD-D258F6CC94AB}" type="datetimeFigureOut">
              <a:rPr lang="uk-UA" smtClean="0"/>
              <a:t>29.09.2020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8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E8034-4E91-424A-A254-669724804D3A}"/>
              </a:ext>
            </a:extLst>
          </p:cNvPr>
          <p:cNvSpPr>
            <a:spLocks noGrp="1"/>
          </p:cNvSpPr>
          <p:nvPr/>
        </p:nvSpPr>
        <p:spPr>
          <a:xfrm>
            <a:off x="788721" y="1265238"/>
            <a:ext cx="1065923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5400" dirty="0">
                <a:ea typeface="+mn-lt"/>
                <a:cs typeface="+mn-lt"/>
              </a:rPr>
              <a:t>Події</a:t>
            </a:r>
            <a:endParaRPr lang="uk-UA" dirty="0">
              <a:cs typeface="Calibri" panose="020F0502020204030204"/>
            </a:endParaRP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6C687CF0-2ADD-4F49-884E-E2AE115F415B}"/>
              </a:ext>
            </a:extLst>
          </p:cNvPr>
          <p:cNvSpPr>
            <a:spLocks noGrp="1"/>
          </p:cNvSpPr>
          <p:nvPr/>
        </p:nvSpPr>
        <p:spPr>
          <a:xfrm>
            <a:off x="2207560" y="493264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uk-UA" sz="3200" dirty="0" err="1">
                <a:ea typeface="+mn-lt"/>
                <a:cs typeface="+mn-lt"/>
              </a:rPr>
              <a:t>Events</a:t>
            </a:r>
            <a:endParaRPr lang="uk-UA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63FD2-28EF-48B3-A03F-2776158906DA}"/>
              </a:ext>
            </a:extLst>
          </p:cNvPr>
          <p:cNvSpPr txBox="1"/>
          <p:nvPr/>
        </p:nvSpPr>
        <p:spPr>
          <a:xfrm>
            <a:off x="788843" y="936048"/>
            <a:ext cx="8241722" cy="5854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4">
                <a:solidFill>
                  <a:srgbClr val="404040"/>
                </a:solidFill>
                <a:latin typeface="Segoe UI,sans-serif"/>
              </a:rPr>
              <a:t>The C# Programming Language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AD1013-B1E5-40CE-94EB-29EF7C34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776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cs typeface="Calibri Light"/>
              </a:rPr>
              <a:t>Як оголосити подію ?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D9BFCCC-BC2F-4C06-96C4-D68F2647F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8774"/>
            <a:ext cx="10515600" cy="51781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cs typeface="Calibri" panose="020F0502020204030204"/>
              </a:rPr>
              <a:t>1) Для початку необхідно мати клас або структуру.</a:t>
            </a:r>
          </a:p>
        </p:txBody>
      </p:sp>
      <p:pic>
        <p:nvPicPr>
          <p:cNvPr id="4" name="Рисунок 4" descr="Зображення, що містить знімок екрана&#10;&#10;Опис створено автоматично">
            <a:extLst>
              <a:ext uri="{FF2B5EF4-FFF2-40B4-BE49-F238E27FC236}">
                <a16:creationId xmlns:a16="http://schemas.microsoft.com/office/drawing/2014/main" id="{C7C97128-E61E-4657-AEE8-36E9A3201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88" y="1842567"/>
            <a:ext cx="2743200" cy="3675185"/>
          </a:xfrm>
          <a:prstGeom prst="rect">
            <a:avLst/>
          </a:prstGeom>
        </p:spPr>
      </p:pic>
      <p:pic>
        <p:nvPicPr>
          <p:cNvPr id="5" name="Рисунок 5" descr="Зображення, що містить малювання&#10;&#10;Опис створено автоматично">
            <a:extLst>
              <a:ext uri="{FF2B5EF4-FFF2-40B4-BE49-F238E27FC236}">
                <a16:creationId xmlns:a16="http://schemas.microsoft.com/office/drawing/2014/main" id="{8A1A7770-D9B8-4AD7-83A3-D1DD48F4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160" y="857758"/>
            <a:ext cx="513743" cy="497530"/>
          </a:xfrm>
          <a:prstGeom prst="rect">
            <a:avLst/>
          </a:prstGeom>
        </p:spPr>
      </p:pic>
      <p:pic>
        <p:nvPicPr>
          <p:cNvPr id="7" name="Рисунок 7" descr="Зображення, що містить світлий&#10;&#10;Опис створено автоматично">
            <a:extLst>
              <a:ext uri="{FF2B5EF4-FFF2-40B4-BE49-F238E27FC236}">
                <a16:creationId xmlns:a16="http://schemas.microsoft.com/office/drawing/2014/main" id="{A794A1C4-BDB7-4E3E-B383-6B810FFDC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437" y="4465097"/>
            <a:ext cx="1583785" cy="158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6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AD1013-B1E5-40CE-94EB-29EF7C34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776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cs typeface="Calibri Light"/>
              </a:rPr>
              <a:t>Як оголосити подію ?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D9BFCCC-BC2F-4C06-96C4-D68F2647F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8774"/>
            <a:ext cx="10515600" cy="51781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ea typeface="+mn-lt"/>
                <a:cs typeface="+mn-lt"/>
              </a:rPr>
              <a:t>2) Також для того щоб створити подію необхідно оголосити делегат.</a:t>
            </a:r>
            <a:endParaRPr lang="uk-UA" dirty="0">
              <a:ea typeface="+mn-lt"/>
              <a:cs typeface="+mn-lt"/>
            </a:endParaRPr>
          </a:p>
        </p:txBody>
      </p:sp>
      <p:pic>
        <p:nvPicPr>
          <p:cNvPr id="4" name="Рисунок 4" descr="Зображення, що містить знімок екрана&#10;&#10;Опис створено автоматично">
            <a:extLst>
              <a:ext uri="{FF2B5EF4-FFF2-40B4-BE49-F238E27FC236}">
                <a16:creationId xmlns:a16="http://schemas.microsoft.com/office/drawing/2014/main" id="{3CB25B6B-3E4D-4BAA-A76E-9912B4E26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87672"/>
            <a:ext cx="3667326" cy="3490636"/>
          </a:xfrm>
          <a:prstGeom prst="rect">
            <a:avLst/>
          </a:prstGeom>
        </p:spPr>
      </p:pic>
      <p:pic>
        <p:nvPicPr>
          <p:cNvPr id="6" name="Рисунок 6" descr="Зображення, що містить малювання&#10;&#10;Опис створено автоматично">
            <a:extLst>
              <a:ext uri="{FF2B5EF4-FFF2-40B4-BE49-F238E27FC236}">
                <a16:creationId xmlns:a16="http://schemas.microsoft.com/office/drawing/2014/main" id="{BAC3CF70-D685-4E86-B9FC-9697C9C3C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456" y="812889"/>
            <a:ext cx="530521" cy="530521"/>
          </a:xfrm>
          <a:prstGeom prst="rect">
            <a:avLst/>
          </a:prstGeom>
        </p:spPr>
      </p:pic>
      <p:sp>
        <p:nvSpPr>
          <p:cNvPr id="9" name="Стрілка: вправо 8">
            <a:extLst>
              <a:ext uri="{FF2B5EF4-FFF2-40B4-BE49-F238E27FC236}">
                <a16:creationId xmlns:a16="http://schemas.microsoft.com/office/drawing/2014/main" id="{EA57F708-4C7F-4BCD-B49A-0DADAFF5BE71}"/>
              </a:ext>
            </a:extLst>
          </p:cNvPr>
          <p:cNvSpPr/>
          <p:nvPr/>
        </p:nvSpPr>
        <p:spPr>
          <a:xfrm>
            <a:off x="597050" y="2311194"/>
            <a:ext cx="316150" cy="12970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7" name="Рисунок 7" descr="Зображення, що містить чоловік, особа, стоячий, тримає&#10;&#10;Опис створено автоматично">
            <a:extLst>
              <a:ext uri="{FF2B5EF4-FFF2-40B4-BE49-F238E27FC236}">
                <a16:creationId xmlns:a16="http://schemas.microsoft.com/office/drawing/2014/main" id="{1C156BF3-AFD5-494D-8D79-934E69D4E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974" y="4347000"/>
            <a:ext cx="2743200" cy="182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06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AD1013-B1E5-40CE-94EB-29EF7C34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776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cs typeface="Calibri Light"/>
              </a:rPr>
              <a:t>Як оголосити подію ?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D9BFCCC-BC2F-4C06-96C4-D68F2647F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8774"/>
            <a:ext cx="9948153" cy="51781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ea typeface="+mn-lt"/>
                <a:cs typeface="+mn-lt"/>
              </a:rPr>
              <a:t>3) Ключове слово </a:t>
            </a:r>
            <a:r>
              <a:rPr lang="uk-UA" sz="2000" err="1">
                <a:solidFill>
                  <a:schemeClr val="accent1"/>
                </a:solidFill>
                <a:ea typeface="+mn-lt"/>
                <a:cs typeface="+mn-lt"/>
              </a:rPr>
              <a:t>event</a:t>
            </a:r>
            <a:r>
              <a:rPr lang="uk-UA" sz="20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uk-UA" sz="2000" dirty="0">
                <a:ea typeface="+mn-lt"/>
                <a:cs typeface="+mn-lt"/>
              </a:rPr>
              <a:t>використовується для оголошення події. А делегат являється типом нашої події. Сигнатура нашого делегата повинна збігатись із сигнатурою методів, </a:t>
            </a:r>
            <a:r>
              <a:rPr lang="uk-UA" sz="2000" err="1">
                <a:ea typeface="+mn-lt"/>
                <a:cs typeface="+mn-lt"/>
              </a:rPr>
              <a:t>підпищіків</a:t>
            </a:r>
            <a:r>
              <a:rPr lang="uk-UA" sz="2000" dirty="0">
                <a:ea typeface="+mn-lt"/>
                <a:cs typeface="+mn-lt"/>
              </a:rPr>
              <a:t> на подію.</a:t>
            </a:r>
            <a:endParaRPr lang="uk-UA">
              <a:cs typeface="Calibri" panose="020F0502020204030204"/>
            </a:endParaRPr>
          </a:p>
          <a:p>
            <a:pPr marL="0" indent="0">
              <a:buNone/>
            </a:pPr>
            <a:endParaRPr lang="uk-UA" sz="2000" dirty="0">
              <a:ea typeface="+mn-lt"/>
              <a:cs typeface="+mn-lt"/>
            </a:endParaRPr>
          </a:p>
        </p:txBody>
      </p:sp>
      <p:pic>
        <p:nvPicPr>
          <p:cNvPr id="5" name="Рисунок 5" descr="Зображення, що містить знімок екрана&#10;&#10;Опис створено автоматично">
            <a:extLst>
              <a:ext uri="{FF2B5EF4-FFF2-40B4-BE49-F238E27FC236}">
                <a16:creationId xmlns:a16="http://schemas.microsoft.com/office/drawing/2014/main" id="{4284DA69-60DC-484C-BC06-A860B79F3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75" y="2421940"/>
            <a:ext cx="3618689" cy="3684034"/>
          </a:xfrm>
          <a:prstGeom prst="rect">
            <a:avLst/>
          </a:prstGeom>
        </p:spPr>
      </p:pic>
      <p:pic>
        <p:nvPicPr>
          <p:cNvPr id="6" name="Рисунок 6" descr="Зображення, що містить малювання&#10;&#10;Опис створено автоматично">
            <a:extLst>
              <a:ext uri="{FF2B5EF4-FFF2-40B4-BE49-F238E27FC236}">
                <a16:creationId xmlns:a16="http://schemas.microsoft.com/office/drawing/2014/main" id="{24E690DC-3B6F-4967-A68A-E4AA8EE99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970" y="906395"/>
            <a:ext cx="456998" cy="456998"/>
          </a:xfrm>
          <a:prstGeom prst="rect">
            <a:avLst/>
          </a:prstGeom>
        </p:spPr>
      </p:pic>
      <p:sp>
        <p:nvSpPr>
          <p:cNvPr id="7" name="Стрілка: вправо 6">
            <a:extLst>
              <a:ext uri="{FF2B5EF4-FFF2-40B4-BE49-F238E27FC236}">
                <a16:creationId xmlns:a16="http://schemas.microsoft.com/office/drawing/2014/main" id="{D03B7614-AC9F-40D9-B6D1-9339CA8E2E64}"/>
              </a:ext>
            </a:extLst>
          </p:cNvPr>
          <p:cNvSpPr/>
          <p:nvPr/>
        </p:nvSpPr>
        <p:spPr>
          <a:xfrm>
            <a:off x="507880" y="2894853"/>
            <a:ext cx="316150" cy="12970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4" name="Рисунок 7" descr="Зображення, що містить годинник, холодильник&#10;&#10;Опис створено автоматично">
            <a:extLst>
              <a:ext uri="{FF2B5EF4-FFF2-40B4-BE49-F238E27FC236}">
                <a16:creationId xmlns:a16="http://schemas.microsoft.com/office/drawing/2014/main" id="{16522883-E207-4E92-BE74-C75092C68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655" y="4884096"/>
            <a:ext cx="27432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91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4C205-4A92-4D86-AF5F-95624C615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563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cs typeface="Calibri Light"/>
              </a:rPr>
              <a:t>Як використовувати подію ?</a:t>
            </a:r>
            <a:endParaRPr lang="uk-UA" sz="3200">
              <a:latin typeface="Calibri"/>
              <a:cs typeface="Calibri"/>
            </a:endParaRPr>
          </a:p>
        </p:txBody>
      </p:sp>
      <p:sp>
        <p:nvSpPr>
          <p:cNvPr id="6" name="Стрілка: вправо 5">
            <a:extLst>
              <a:ext uri="{FF2B5EF4-FFF2-40B4-BE49-F238E27FC236}">
                <a16:creationId xmlns:a16="http://schemas.microsoft.com/office/drawing/2014/main" id="{D384406A-850B-4D9C-92BC-3880A7D65547}"/>
              </a:ext>
            </a:extLst>
          </p:cNvPr>
          <p:cNvSpPr/>
          <p:nvPr/>
        </p:nvSpPr>
        <p:spPr>
          <a:xfrm>
            <a:off x="524093" y="3713598"/>
            <a:ext cx="316150" cy="12970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Стрілка: вправо 7">
            <a:extLst>
              <a:ext uri="{FF2B5EF4-FFF2-40B4-BE49-F238E27FC236}">
                <a16:creationId xmlns:a16="http://schemas.microsoft.com/office/drawing/2014/main" id="{5D6AE4D4-D20A-422D-A5B0-AA4AEE66D32A}"/>
              </a:ext>
            </a:extLst>
          </p:cNvPr>
          <p:cNvSpPr/>
          <p:nvPr/>
        </p:nvSpPr>
        <p:spPr>
          <a:xfrm>
            <a:off x="524093" y="5707768"/>
            <a:ext cx="316150" cy="12970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Стрілка: вправо 9">
            <a:extLst>
              <a:ext uri="{FF2B5EF4-FFF2-40B4-BE49-F238E27FC236}">
                <a16:creationId xmlns:a16="http://schemas.microsoft.com/office/drawing/2014/main" id="{8D3C7098-15D7-472F-889A-D09FBEA81E18}"/>
              </a:ext>
            </a:extLst>
          </p:cNvPr>
          <p:cNvSpPr/>
          <p:nvPr/>
        </p:nvSpPr>
        <p:spPr>
          <a:xfrm>
            <a:off x="522472" y="5025210"/>
            <a:ext cx="316150" cy="12970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3" name="Рисунок 13" descr="Зображення, що містить знімок екрана&#10;&#10;Опис створено автоматично">
            <a:extLst>
              <a:ext uri="{FF2B5EF4-FFF2-40B4-BE49-F238E27FC236}">
                <a16:creationId xmlns:a16="http://schemas.microsoft.com/office/drawing/2014/main" id="{1F53C02E-935A-463B-9622-5E987E299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610" y="1193328"/>
            <a:ext cx="6162289" cy="5226826"/>
          </a:xfr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B782448B-085C-46C2-8DAF-FA1FD35FE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485" y="4526883"/>
            <a:ext cx="2743200" cy="1435894"/>
          </a:xfrm>
          <a:prstGeom prst="rect">
            <a:avLst/>
          </a:prstGeom>
        </p:spPr>
      </p:pic>
      <p:pic>
        <p:nvPicPr>
          <p:cNvPr id="4" name="Рисунок 4" descr="Зображення, що містить малювання&#10;&#10;Опис створено автоматично">
            <a:extLst>
              <a:ext uri="{FF2B5EF4-FFF2-40B4-BE49-F238E27FC236}">
                <a16:creationId xmlns:a16="http://schemas.microsoft.com/office/drawing/2014/main" id="{8771913F-4338-4671-BA1C-77622D7E2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996" y="1230746"/>
            <a:ext cx="1194881" cy="83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12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E2E37-03E5-4449-95E6-2245E154A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563"/>
          </a:xfrm>
        </p:spPr>
        <p:txBody>
          <a:bodyPr>
            <a:normAutofit/>
          </a:bodyPr>
          <a:lstStyle/>
          <a:p>
            <a:r>
              <a:rPr lang="uk-UA" sz="3200">
                <a:latin typeface="Calibri"/>
                <a:cs typeface="Calibri Light"/>
              </a:rPr>
              <a:t>Як підписатись на подію ?</a:t>
            </a:r>
            <a:endParaRPr lang="uk-UA" sz="3200">
              <a:latin typeface="Calibri"/>
              <a:cs typeface="Calibri"/>
            </a:endParaRPr>
          </a:p>
        </p:txBody>
      </p:sp>
      <p:pic>
        <p:nvPicPr>
          <p:cNvPr id="4" name="Рисунок 4" descr="Зображення, що містить знімок екрана&#10;&#10;Опис створено автоматично">
            <a:extLst>
              <a:ext uri="{FF2B5EF4-FFF2-40B4-BE49-F238E27FC236}">
                <a16:creationId xmlns:a16="http://schemas.microsoft.com/office/drawing/2014/main" id="{7CC34910-1D77-4A1E-A5A8-20BC24609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799" y="2047061"/>
            <a:ext cx="5485793" cy="3600045"/>
          </a:xfrm>
        </p:spPr>
      </p:pic>
      <p:sp>
        <p:nvSpPr>
          <p:cNvPr id="6" name="Стрілка: вправо 5">
            <a:extLst>
              <a:ext uri="{FF2B5EF4-FFF2-40B4-BE49-F238E27FC236}">
                <a16:creationId xmlns:a16="http://schemas.microsoft.com/office/drawing/2014/main" id="{0E7520F1-CA31-4390-B7A0-9ADE13B6D66F}"/>
              </a:ext>
            </a:extLst>
          </p:cNvPr>
          <p:cNvSpPr/>
          <p:nvPr/>
        </p:nvSpPr>
        <p:spPr>
          <a:xfrm>
            <a:off x="467348" y="2854322"/>
            <a:ext cx="316150" cy="12970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Місце для вмісту 2">
            <a:extLst>
              <a:ext uri="{FF2B5EF4-FFF2-40B4-BE49-F238E27FC236}">
                <a16:creationId xmlns:a16="http://schemas.microsoft.com/office/drawing/2014/main" id="{819BF7F9-E6DC-4C45-80BB-396B33FAEE50}"/>
              </a:ext>
            </a:extLst>
          </p:cNvPr>
          <p:cNvSpPr txBox="1">
            <a:spLocks/>
          </p:cNvSpPr>
          <p:nvPr/>
        </p:nvSpPr>
        <p:spPr>
          <a:xfrm>
            <a:off x="838200" y="1120370"/>
            <a:ext cx="10515600" cy="505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sz="2000" dirty="0">
                <a:cs typeface="Calibri" panose="020F0502020204030204"/>
              </a:rPr>
              <a:t>Використовуючи оператори += або -=, ви можете підписатись </a:t>
            </a:r>
            <a:r>
              <a:rPr lang="uk-UA" sz="2000" dirty="0">
                <a:ea typeface="+mn-lt"/>
                <a:cs typeface="+mn-lt"/>
              </a:rPr>
              <a:t>на подію</a:t>
            </a:r>
            <a:r>
              <a:rPr lang="uk-UA" sz="2000">
                <a:cs typeface="Calibri" panose="020F0502020204030204"/>
              </a:rPr>
              <a:t> або відписатись від неї.</a:t>
            </a:r>
            <a:endParaRPr lang="uk-UA" sz="2000" dirty="0">
              <a:cs typeface="Calibri" panose="020F0502020204030204"/>
            </a:endParaRPr>
          </a:p>
          <a:p>
            <a:endParaRPr lang="uk-UA" sz="2000" dirty="0">
              <a:cs typeface="Calibri" panose="020F0502020204030204"/>
            </a:endParaRPr>
          </a:p>
        </p:txBody>
      </p:sp>
      <p:pic>
        <p:nvPicPr>
          <p:cNvPr id="10" name="Рисунок 8" descr="Зображення, що містить малювання&#10;&#10;Опис створено автоматично">
            <a:extLst>
              <a:ext uri="{FF2B5EF4-FFF2-40B4-BE49-F238E27FC236}">
                <a16:creationId xmlns:a16="http://schemas.microsoft.com/office/drawing/2014/main" id="{09C968DF-CFAD-4242-8C19-D10AAC461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569" y="4360235"/>
            <a:ext cx="2743200" cy="1688123"/>
          </a:xfrm>
          <a:prstGeom prst="rect">
            <a:avLst/>
          </a:prstGeom>
        </p:spPr>
      </p:pic>
      <p:pic>
        <p:nvPicPr>
          <p:cNvPr id="11" name="Рисунок 11" descr="Зображення, що містить стіл&#10;&#10;Опис створено автоматично">
            <a:extLst>
              <a:ext uri="{FF2B5EF4-FFF2-40B4-BE49-F238E27FC236}">
                <a16:creationId xmlns:a16="http://schemas.microsoft.com/office/drawing/2014/main" id="{90B9B0CA-593B-41E1-9410-AE9B30444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756" y="201140"/>
            <a:ext cx="805572" cy="80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0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38F2D1-CDB6-4B54-8B62-A784B0ACD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023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cs typeface="Calibri"/>
              </a:rPr>
              <a:t>Властивості </a:t>
            </a:r>
            <a:r>
              <a:rPr lang="uk-UA" sz="3200">
                <a:latin typeface="Calibri"/>
                <a:ea typeface="+mj-lt"/>
                <a:cs typeface="Calibri"/>
              </a:rPr>
              <a:t>подій</a:t>
            </a:r>
            <a:endParaRPr lang="uk-UA" sz="3200">
              <a:latin typeface="Calibri"/>
              <a:ea typeface="+mj-lt"/>
              <a:cs typeface="+mj-l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60F1935-ACB7-4719-886D-797EC70D3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6052"/>
            <a:ext cx="10515600" cy="500091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uk-UA" sz="2000" dirty="0">
                <a:ea typeface="+mn-lt"/>
                <a:cs typeface="+mn-lt"/>
              </a:rPr>
              <a:t>Події мають такі властивості:</a:t>
            </a:r>
            <a:endParaRPr lang="uk-UA" sz="2000" dirty="0">
              <a:cs typeface="Calibri"/>
            </a:endParaRPr>
          </a:p>
          <a:p>
            <a:r>
              <a:rPr lang="uk-UA" sz="2000">
                <a:ea typeface="+mn-lt"/>
                <a:cs typeface="+mn-lt"/>
              </a:rPr>
              <a:t>Клас publisher визначає момент виклику події та передає усю необхідну інформацію про подію, класи </a:t>
            </a:r>
            <a:r>
              <a:rPr lang="uk-UA" sz="2000" i="1">
                <a:ea typeface="+mn-lt"/>
                <a:cs typeface="+mn-lt"/>
              </a:rPr>
              <a:t>subscribers </a:t>
            </a:r>
            <a:r>
              <a:rPr lang="uk-UA" sz="2000">
                <a:ea typeface="+mn-lt"/>
                <a:cs typeface="+mn-lt"/>
              </a:rPr>
              <a:t>визначають відповідні дії, які будуть виконані, коли ця подія відбудиться.</a:t>
            </a:r>
            <a:endParaRPr lang="uk-UA" sz="2000">
              <a:cs typeface="Calibri"/>
            </a:endParaRPr>
          </a:p>
          <a:p>
            <a:r>
              <a:rPr lang="uk-UA" sz="2000">
                <a:ea typeface="+mn-lt"/>
                <a:cs typeface="+mn-lt"/>
              </a:rPr>
              <a:t>У події може бути кілька класів </a:t>
            </a:r>
            <a:r>
              <a:rPr lang="uk-UA" sz="2000" i="1">
                <a:ea typeface="+mn-lt"/>
                <a:cs typeface="+mn-lt"/>
              </a:rPr>
              <a:t>subscribers</a:t>
            </a:r>
            <a:r>
              <a:rPr lang="uk-UA" sz="2000">
                <a:ea typeface="+mn-lt"/>
                <a:cs typeface="+mn-lt"/>
              </a:rPr>
              <a:t>. Класи </a:t>
            </a:r>
            <a:r>
              <a:rPr lang="uk-UA" sz="2000" i="1">
                <a:ea typeface="+mn-lt"/>
                <a:cs typeface="+mn-lt"/>
              </a:rPr>
              <a:t>subscribers </a:t>
            </a:r>
            <a:r>
              <a:rPr lang="uk-UA" sz="2000">
                <a:ea typeface="+mn-lt"/>
                <a:cs typeface="+mn-lt"/>
              </a:rPr>
              <a:t>можуть обробляти кілька подій від декількох класів publisher.</a:t>
            </a:r>
            <a:endParaRPr lang="uk-UA" sz="2000">
              <a:cs typeface="Calibri"/>
            </a:endParaRPr>
          </a:p>
          <a:p>
            <a:r>
              <a:rPr lang="uk-UA" sz="2000">
                <a:ea typeface="+mn-lt"/>
                <a:cs typeface="+mn-lt"/>
              </a:rPr>
              <a:t>Події, що не мають </a:t>
            </a:r>
            <a:r>
              <a:rPr lang="uk-UA" sz="2000" i="1">
                <a:ea typeface="+mn-lt"/>
                <a:cs typeface="+mn-lt"/>
              </a:rPr>
              <a:t>subscribers</a:t>
            </a:r>
            <a:r>
              <a:rPr lang="uk-UA" sz="2000">
                <a:ea typeface="+mn-lt"/>
                <a:cs typeface="+mn-lt"/>
              </a:rPr>
              <a:t>, ніколи не виникають.</a:t>
            </a:r>
            <a:endParaRPr lang="uk-UA" sz="2000">
              <a:cs typeface="Calibri"/>
            </a:endParaRPr>
          </a:p>
          <a:p>
            <a:r>
              <a:rPr lang="uk-UA" sz="2000">
                <a:ea typeface="+mn-lt"/>
                <a:cs typeface="+mn-lt"/>
              </a:rPr>
              <a:t>Якщо подія має кілька </a:t>
            </a:r>
            <a:r>
              <a:rPr lang="uk-UA" sz="2000" i="1">
                <a:ea typeface="+mn-lt"/>
                <a:cs typeface="+mn-lt"/>
              </a:rPr>
              <a:t>subscribers</a:t>
            </a:r>
            <a:r>
              <a:rPr lang="uk-UA" sz="2000">
                <a:ea typeface="+mn-lt"/>
                <a:cs typeface="+mn-lt"/>
              </a:rPr>
              <a:t>, то при її виникненні відбувається послідовний виклик усіх </a:t>
            </a:r>
            <a:r>
              <a:rPr lang="uk-UA" sz="2000" i="1">
                <a:ea typeface="+mn-lt"/>
                <a:cs typeface="+mn-lt"/>
              </a:rPr>
              <a:t>subscribers</a:t>
            </a:r>
            <a:r>
              <a:rPr lang="uk-UA" sz="2000">
                <a:ea typeface="+mn-lt"/>
                <a:cs typeface="+mn-lt"/>
              </a:rPr>
              <a:t>.</a:t>
            </a:r>
          </a:p>
          <a:p>
            <a:r>
              <a:rPr lang="uk-UA" sz="2000">
                <a:ea typeface="+mn-lt"/>
                <a:cs typeface="+mn-lt"/>
              </a:rPr>
              <a:t>Події можуть бути позначені як </a:t>
            </a:r>
            <a:r>
              <a:rPr lang="uk-UA" sz="2000">
                <a:solidFill>
                  <a:schemeClr val="accent1"/>
                </a:solidFill>
                <a:ea typeface="+mn-lt"/>
                <a:cs typeface="+mn-lt"/>
              </a:rPr>
              <a:t>public</a:t>
            </a:r>
            <a:r>
              <a:rPr lang="uk-UA" sz="2000">
                <a:ea typeface="+mn-lt"/>
                <a:cs typeface="+mn-lt"/>
              </a:rPr>
              <a:t>, </a:t>
            </a:r>
            <a:r>
              <a:rPr lang="uk-UA" sz="2000">
                <a:solidFill>
                  <a:schemeClr val="accent1"/>
                </a:solidFill>
                <a:ea typeface="+mn-lt"/>
                <a:cs typeface="+mn-lt"/>
              </a:rPr>
              <a:t>private</a:t>
            </a:r>
            <a:r>
              <a:rPr lang="uk-UA" sz="2000">
                <a:ea typeface="+mn-lt"/>
                <a:cs typeface="+mn-lt"/>
              </a:rPr>
              <a:t>, </a:t>
            </a:r>
            <a:r>
              <a:rPr lang="uk-UA" sz="2000">
                <a:solidFill>
                  <a:schemeClr val="accent1"/>
                </a:solidFill>
                <a:ea typeface="+mn-lt"/>
                <a:cs typeface="+mn-lt"/>
              </a:rPr>
              <a:t>protected</a:t>
            </a:r>
            <a:r>
              <a:rPr lang="uk-UA" sz="2000">
                <a:ea typeface="+mn-lt"/>
                <a:cs typeface="+mn-lt"/>
              </a:rPr>
              <a:t>, </a:t>
            </a:r>
            <a:r>
              <a:rPr lang="uk-UA" sz="2000">
                <a:solidFill>
                  <a:schemeClr val="accent1"/>
                </a:solidFill>
                <a:ea typeface="+mn-lt"/>
                <a:cs typeface="+mn-lt"/>
              </a:rPr>
              <a:t>internal</a:t>
            </a:r>
            <a:r>
              <a:rPr lang="uk-UA" sz="2000">
                <a:ea typeface="+mn-lt"/>
                <a:cs typeface="+mn-lt"/>
              </a:rPr>
              <a:t>, </a:t>
            </a:r>
            <a:r>
              <a:rPr lang="uk-UA" sz="2000">
                <a:solidFill>
                  <a:schemeClr val="accent1"/>
                </a:solidFill>
                <a:ea typeface="+mn-lt"/>
                <a:cs typeface="+mn-lt"/>
              </a:rPr>
              <a:t>protected internal</a:t>
            </a:r>
            <a:r>
              <a:rPr lang="uk-UA" sz="2000">
                <a:ea typeface="+mn-lt"/>
                <a:cs typeface="+mn-lt"/>
              </a:rPr>
              <a:t>, або </a:t>
            </a:r>
            <a:r>
              <a:rPr lang="uk-UA" sz="2000">
                <a:solidFill>
                  <a:schemeClr val="accent1"/>
                </a:solidFill>
                <a:ea typeface="+mn-lt"/>
                <a:cs typeface="+mn-lt"/>
              </a:rPr>
              <a:t>private protected</a:t>
            </a:r>
            <a:r>
              <a:rPr lang="uk-UA" sz="2000" dirty="0">
                <a:ea typeface="+mn-lt"/>
                <a:cs typeface="+mn-lt"/>
              </a:rPr>
              <a:t>.</a:t>
            </a:r>
          </a:p>
          <a:p>
            <a:r>
              <a:rPr lang="uk-UA" sz="2000">
                <a:ea typeface="+mn-lt"/>
                <a:cs typeface="+mn-lt"/>
              </a:rPr>
              <a:t>Наступні ключові слова можна використовувати з подіями: </a:t>
            </a:r>
            <a:r>
              <a:rPr lang="uk-UA" sz="2000">
                <a:solidFill>
                  <a:schemeClr val="accent1"/>
                </a:solidFill>
                <a:ea typeface="+mn-lt"/>
                <a:cs typeface="+mn-lt"/>
              </a:rPr>
              <a:t>static</a:t>
            </a:r>
            <a:r>
              <a:rPr lang="uk-UA" sz="2000">
                <a:solidFill>
                  <a:srgbClr val="000000"/>
                </a:solidFill>
                <a:ea typeface="+mn-lt"/>
                <a:cs typeface="+mn-lt"/>
              </a:rPr>
              <a:t>, </a:t>
            </a:r>
            <a:r>
              <a:rPr lang="uk-UA" sz="2000">
                <a:solidFill>
                  <a:schemeClr val="accent1"/>
                </a:solidFill>
                <a:ea typeface="+mn-lt"/>
                <a:cs typeface="+mn-lt"/>
              </a:rPr>
              <a:t>virtual</a:t>
            </a:r>
            <a:r>
              <a:rPr lang="uk-UA" sz="2000">
                <a:ea typeface="+mn-lt"/>
                <a:cs typeface="+mn-lt"/>
              </a:rPr>
              <a:t>, </a:t>
            </a:r>
            <a:r>
              <a:rPr lang="uk-UA" sz="2000">
                <a:solidFill>
                  <a:schemeClr val="accent1"/>
                </a:solidFill>
                <a:ea typeface="+mn-lt"/>
                <a:cs typeface="+mn-lt"/>
              </a:rPr>
              <a:t>sealed</a:t>
            </a:r>
            <a:r>
              <a:rPr lang="uk-UA" sz="2000">
                <a:ea typeface="+mn-lt"/>
                <a:cs typeface="+mn-lt"/>
              </a:rPr>
              <a:t>, </a:t>
            </a:r>
            <a:r>
              <a:rPr lang="uk-UA" sz="2000">
                <a:solidFill>
                  <a:schemeClr val="accent1"/>
                </a:solidFill>
                <a:ea typeface="+mn-lt"/>
                <a:cs typeface="+mn-lt"/>
              </a:rPr>
              <a:t>abstract</a:t>
            </a:r>
            <a:r>
              <a:rPr lang="uk-UA" sz="200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uk-UA" sz="2000">
              <a:ea typeface="+mn-lt"/>
              <a:cs typeface="+mn-lt"/>
            </a:endParaRPr>
          </a:p>
        </p:txBody>
      </p:sp>
      <p:pic>
        <p:nvPicPr>
          <p:cNvPr id="4" name="Рисунок 4" descr="Зображення, що містить парасоля, малювання&#10;&#10;Опис створено автоматично">
            <a:extLst>
              <a:ext uri="{FF2B5EF4-FFF2-40B4-BE49-F238E27FC236}">
                <a16:creationId xmlns:a16="http://schemas.microsoft.com/office/drawing/2014/main" id="{E21F73B9-7FD2-4909-920D-9CF3EC327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19" y="5584828"/>
            <a:ext cx="1705583" cy="908856"/>
          </a:xfrm>
          <a:prstGeom prst="rect">
            <a:avLst/>
          </a:prstGeom>
        </p:spPr>
      </p:pic>
      <p:pic>
        <p:nvPicPr>
          <p:cNvPr id="5" name="Рисунок 5" descr="Зображення, що містить малювання&#10;&#10;Опис створено автоматично">
            <a:extLst>
              <a:ext uri="{FF2B5EF4-FFF2-40B4-BE49-F238E27FC236}">
                <a16:creationId xmlns:a16="http://schemas.microsoft.com/office/drawing/2014/main" id="{C924144C-D0CF-4B57-BB51-EDAEF7059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549" y="240176"/>
            <a:ext cx="1170562" cy="1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43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1F614-AFA8-4B11-BF5A-1D7EDA49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1670"/>
          </a:xfrm>
        </p:spPr>
        <p:txBody>
          <a:bodyPr>
            <a:normAutofit/>
          </a:bodyPr>
          <a:lstStyle/>
          <a:p>
            <a:r>
              <a:rPr lang="uk-UA" sz="3200">
                <a:latin typeface="Calibri"/>
                <a:cs typeface="Calibri Light"/>
              </a:rPr>
              <a:t>Обмеження подій</a:t>
            </a:r>
            <a:endParaRPr lang="uk-UA" sz="3200">
              <a:latin typeface="Calibri"/>
              <a:cs typeface="Calibri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3FE7C49-D863-4BAB-BB6A-B0CAE5D51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6881"/>
            <a:ext cx="10515600" cy="51700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uk-UA" sz="2000">
                <a:ea typeface="+mn-lt"/>
                <a:cs typeface="+mn-lt"/>
              </a:rPr>
              <a:t>Події це такі самі члени як методи, поля, властивості тощо, тому їх можна створювати лише всередині класу або структури, на відмінно від делегатів.</a:t>
            </a:r>
            <a:endParaRPr lang="uk-UA" sz="2000" dirty="0">
              <a:ea typeface="+mn-lt"/>
              <a:cs typeface="+mn-lt"/>
            </a:endParaRPr>
          </a:p>
          <a:p>
            <a:r>
              <a:rPr lang="uk-UA" sz="2000">
                <a:ea typeface="+mn-lt"/>
                <a:cs typeface="+mn-lt"/>
              </a:rPr>
              <a:t>Події це особливий вид делегата, який можна викликати лише з класу або структури, де вони були оголошені (клас publisher).</a:t>
            </a:r>
            <a:endParaRPr lang="uk-UA"/>
          </a:p>
          <a:p>
            <a:endParaRPr lang="uk-UA" sz="2000" dirty="0">
              <a:cs typeface="Calibri" panose="020F0502020204030204"/>
            </a:endParaRPr>
          </a:p>
        </p:txBody>
      </p:sp>
      <p:pic>
        <p:nvPicPr>
          <p:cNvPr id="7" name="Рисунок 13" descr="Зображення, що містить знімок екрана&#10;&#10;Опис створено автоматично">
            <a:extLst>
              <a:ext uri="{FF2B5EF4-FFF2-40B4-BE49-F238E27FC236}">
                <a16:creationId xmlns:a16="http://schemas.microsoft.com/office/drawing/2014/main" id="{554597E9-517C-4274-A37C-A108FAC4F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91" y="2547094"/>
            <a:ext cx="4565331" cy="3873060"/>
          </a:xfrm>
          <a:prstGeom prst="rect">
            <a:avLst/>
          </a:prstGeom>
        </p:spPr>
      </p:pic>
      <p:pic>
        <p:nvPicPr>
          <p:cNvPr id="8" name="Рисунок 8" descr="Зображення, що містить знімок екрана&#10;&#10;Опис створено автоматично">
            <a:extLst>
              <a:ext uri="{FF2B5EF4-FFF2-40B4-BE49-F238E27FC236}">
                <a16:creationId xmlns:a16="http://schemas.microsoft.com/office/drawing/2014/main" id="{FDA28D08-4241-47C9-8F58-601CE18A5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868" y="2549773"/>
            <a:ext cx="4178029" cy="3882328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84BC562E-8BB7-4DF0-90D0-36452B2E8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0546" y="211786"/>
            <a:ext cx="1408664" cy="729796"/>
          </a:xfrm>
          <a:prstGeom prst="rect">
            <a:avLst/>
          </a:prstGeom>
        </p:spPr>
      </p:pic>
      <p:pic>
        <p:nvPicPr>
          <p:cNvPr id="5" name="Рисунок 5" descr="Зображення, що містить годинник&#10;&#10;Опис створено автоматично">
            <a:extLst>
              <a:ext uri="{FF2B5EF4-FFF2-40B4-BE49-F238E27FC236}">
                <a16:creationId xmlns:a16="http://schemas.microsoft.com/office/drawing/2014/main" id="{9A488934-1EB2-416F-97CB-B0D6F71B3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79" y="1125164"/>
            <a:ext cx="351818" cy="351818"/>
          </a:xfrm>
          <a:prstGeom prst="rect">
            <a:avLst/>
          </a:prstGeom>
        </p:spPr>
      </p:pic>
      <p:pic>
        <p:nvPicPr>
          <p:cNvPr id="9" name="Рисунок 5" descr="Зображення, що містить годинник&#10;&#10;Опис створено автоматично">
            <a:extLst>
              <a:ext uri="{FF2B5EF4-FFF2-40B4-BE49-F238E27FC236}">
                <a16:creationId xmlns:a16="http://schemas.microsoft.com/office/drawing/2014/main" id="{2C5C3887-70DB-4617-820B-0416AF4EE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52" y="1806101"/>
            <a:ext cx="384244" cy="351818"/>
          </a:xfrm>
          <a:prstGeom prst="rect">
            <a:avLst/>
          </a:prstGeom>
        </p:spPr>
      </p:pic>
      <p:pic>
        <p:nvPicPr>
          <p:cNvPr id="6" name="Рисунок 9" descr="Зображення, що містить малювання&#10;&#10;Опис створено автоматично">
            <a:extLst>
              <a:ext uri="{FF2B5EF4-FFF2-40B4-BE49-F238E27FC236}">
                <a16:creationId xmlns:a16="http://schemas.microsoft.com/office/drawing/2014/main" id="{F871EB18-082E-4946-B8CE-8E8F3715B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266" y="3968073"/>
            <a:ext cx="697151" cy="6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8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015952-AE98-4608-BDAE-3CC85B35D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8546"/>
          </a:xfrm>
        </p:spPr>
        <p:txBody>
          <a:bodyPr>
            <a:normAutofit/>
          </a:bodyPr>
          <a:lstStyle/>
          <a:p>
            <a:r>
              <a:rPr lang="uk-UA" sz="3200" err="1">
                <a:latin typeface="Calibri"/>
                <a:ea typeface="+mj-lt"/>
                <a:cs typeface="+mj-lt"/>
              </a:rPr>
              <a:t>Add-Remove</a:t>
            </a:r>
            <a:endParaRPr lang="uk-UA" sz="3200">
              <a:latin typeface="Calibri"/>
              <a:cs typeface="Calibri Ligh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EC6F7B3-08EF-498F-8E82-049531188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527"/>
            <a:ext cx="10515600" cy="49634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ea typeface="+mn-lt"/>
                <a:cs typeface="+mn-lt"/>
              </a:rPr>
              <a:t>Ключові слова add та remove це методи доступу до події, схожі на get та set у властивостей. Які використовується під час підписки клієнтського коду на подію, або відповідно під час відписки. </a:t>
            </a:r>
            <a:r>
              <a:rPr lang="uk-UA" sz="2000">
                <a:ea typeface="+mn-lt"/>
                <a:cs typeface="+mn-lt"/>
              </a:rPr>
              <a:t>Якщо вказано метод доступу </a:t>
            </a:r>
            <a:r>
              <a:rPr lang="uk-UA" sz="2000" err="1">
                <a:ea typeface="+mn-lt"/>
                <a:cs typeface="+mn-lt"/>
              </a:rPr>
              <a:t>add</a:t>
            </a:r>
            <a:r>
              <a:rPr lang="uk-UA" sz="2000" dirty="0">
                <a:ea typeface="+mn-lt"/>
                <a:cs typeface="+mn-lt"/>
              </a:rPr>
              <a:t>, то необхідно також вказати метод доступу </a:t>
            </a:r>
            <a:r>
              <a:rPr lang="uk-UA" sz="2000" err="1">
                <a:ea typeface="+mn-lt"/>
                <a:cs typeface="+mn-lt"/>
              </a:rPr>
              <a:t>remove</a:t>
            </a:r>
            <a:r>
              <a:rPr lang="uk-UA" sz="2000" dirty="0">
                <a:ea typeface="+mn-lt"/>
                <a:cs typeface="+mn-lt"/>
              </a:rPr>
              <a:t>.</a:t>
            </a:r>
            <a:endParaRPr lang="uk-UA" sz="2000" dirty="0">
              <a:cs typeface="Calibri"/>
            </a:endParaRPr>
          </a:p>
        </p:txBody>
      </p:sp>
      <p:pic>
        <p:nvPicPr>
          <p:cNvPr id="4" name="Рисунок 4" descr="Зображення, що містить стіл, кімната, тримає, відео&#10;&#10;Опис створено автоматично">
            <a:extLst>
              <a:ext uri="{FF2B5EF4-FFF2-40B4-BE49-F238E27FC236}">
                <a16:creationId xmlns:a16="http://schemas.microsoft.com/office/drawing/2014/main" id="{1DD9263D-64D0-4395-BE80-40C7226CB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95" y="2686558"/>
            <a:ext cx="7315200" cy="235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90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474A537-34DC-4FA7-B94B-382506597B80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620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>
                <a:latin typeface="Calibri"/>
                <a:cs typeface="Calibri"/>
              </a:rPr>
              <a:t>Приклади / </a:t>
            </a:r>
            <a:r>
              <a:rPr lang="uk-UA" sz="3200" dirty="0" err="1">
                <a:latin typeface="Calibri"/>
                <a:cs typeface="Calibri"/>
              </a:rPr>
              <a:t>Examples</a:t>
            </a:r>
            <a:endParaRPr lang="uk-UA" sz="3200">
              <a:latin typeface="Calibri"/>
              <a:cs typeface="Calibri"/>
            </a:endParaRPr>
          </a:p>
        </p:txBody>
      </p:sp>
      <p:pic>
        <p:nvPicPr>
          <p:cNvPr id="6" name="Рисунок 6" descr="Зображення, що містить текст, знак, малювання, вулиця&#10;&#10;Опис створено автоматично">
            <a:extLst>
              <a:ext uri="{FF2B5EF4-FFF2-40B4-BE49-F238E27FC236}">
                <a16:creationId xmlns:a16="http://schemas.microsoft.com/office/drawing/2014/main" id="{6A11B4A5-3443-4006-8F07-92836117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868" y="2815510"/>
            <a:ext cx="4737370" cy="189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31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414A0-9C63-4B64-AFC5-994A39D4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2BECE6D-563D-46AD-B3BF-BBC05C16D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0743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A8C86-A88D-4057-8BDD-301E62109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776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cs typeface="Calibri Light"/>
              </a:rPr>
              <a:t>Що таке подія у реальному житті ?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34DEC8B-0B59-4C58-AFC2-E340F2C4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264"/>
            <a:ext cx="10515600" cy="50646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ea typeface="+mn-lt"/>
                <a:cs typeface="+mn-lt"/>
              </a:rPr>
              <a:t>Подія - це все, що відбулось, відбувається або відбудеться, особливо щось важливе або </a:t>
            </a:r>
            <a:r>
              <a:rPr lang="uk-UA" sz="2000">
                <a:ea typeface="+mn-lt"/>
                <a:cs typeface="+mn-lt"/>
              </a:rPr>
              <a:t>незвичне, також - це якась діяльність, яка планується з особливою метою. </a:t>
            </a:r>
            <a:endParaRPr lang="uk-UA"/>
          </a:p>
        </p:txBody>
      </p:sp>
      <p:pic>
        <p:nvPicPr>
          <p:cNvPr id="5" name="Рисунок 5" descr="Зображення, що містить текст, карта&#10;&#10;Опис створено автоматично">
            <a:extLst>
              <a:ext uri="{FF2B5EF4-FFF2-40B4-BE49-F238E27FC236}">
                <a16:creationId xmlns:a16="http://schemas.microsoft.com/office/drawing/2014/main" id="{7E4327F6-DCF1-47CF-B161-8C8793662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144" y="4839336"/>
            <a:ext cx="2143328" cy="1735118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8B6CC94D-5DCC-4EC3-9250-A121BD26E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47" y="4948233"/>
            <a:ext cx="2183860" cy="1574064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9913EAA7-0E0D-4CF1-8574-7D265880D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316" y="2977970"/>
            <a:ext cx="2297349" cy="1526251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8847939F-8AA1-454C-BAFB-4F80D6182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85" y="2929608"/>
            <a:ext cx="2321669" cy="1614870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A152FF95-767F-456E-A3F7-BA5B96511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1251" y="2896582"/>
            <a:ext cx="2112600" cy="1875847"/>
          </a:xfrm>
          <a:prstGeom prst="rect">
            <a:avLst/>
          </a:prstGeom>
        </p:spPr>
      </p:pic>
      <p:pic>
        <p:nvPicPr>
          <p:cNvPr id="11" name="Рисунок 11" descr="Зображення, що містить малювання&#10;&#10;Опис створено автоматично">
            <a:extLst>
              <a:ext uri="{FF2B5EF4-FFF2-40B4-BE49-F238E27FC236}">
                <a16:creationId xmlns:a16="http://schemas.microsoft.com/office/drawing/2014/main" id="{636F3697-CB2B-4A8C-9BAD-7E78AE05B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1760" y="2991128"/>
            <a:ext cx="1113818" cy="1645850"/>
          </a:xfrm>
          <a:prstGeom prst="rect">
            <a:avLst/>
          </a:prstGeom>
        </p:spPr>
      </p:pic>
      <p:pic>
        <p:nvPicPr>
          <p:cNvPr id="12" name="Рисунок 12" descr="Зображення, що містить малювання&#10;&#10;Опис створено автоматично">
            <a:extLst>
              <a:ext uri="{FF2B5EF4-FFF2-40B4-BE49-F238E27FC236}">
                <a16:creationId xmlns:a16="http://schemas.microsoft.com/office/drawing/2014/main" id="{66E94AE7-6CDF-4C85-A215-CD607DB14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7570" y="5129921"/>
            <a:ext cx="2273030" cy="1283646"/>
          </a:xfrm>
          <a:prstGeom prst="rect">
            <a:avLst/>
          </a:prstGeom>
        </p:spPr>
      </p:pic>
      <p:pic>
        <p:nvPicPr>
          <p:cNvPr id="13" name="Рисунок 13" descr="Зображення, що містить парасоля&#10;&#10;Опис створено автоматично">
            <a:extLst>
              <a:ext uri="{FF2B5EF4-FFF2-40B4-BE49-F238E27FC236}">
                <a16:creationId xmlns:a16="http://schemas.microsoft.com/office/drawing/2014/main" id="{64B90292-478F-4BDD-BFA2-B76E45B2D1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2825" y="4969203"/>
            <a:ext cx="2743200" cy="155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9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B9889-6547-42C9-B2C7-490B8AA61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883"/>
          </a:xfrm>
        </p:spPr>
        <p:txBody>
          <a:bodyPr/>
          <a:lstStyle/>
          <a:p>
            <a:r>
              <a:rPr lang="uk-UA" sz="3200" dirty="0">
                <a:latin typeface="Calibri"/>
                <a:cs typeface="Calibri"/>
              </a:rPr>
              <a:t>Що таке подія для вас особисто ?</a:t>
            </a:r>
            <a:endParaRPr lang="uk-UA" sz="3200" dirty="0">
              <a:ea typeface="+mj-lt"/>
              <a:cs typeface="+mj-lt"/>
            </a:endParaRPr>
          </a:p>
        </p:txBody>
      </p:sp>
      <p:pic>
        <p:nvPicPr>
          <p:cNvPr id="4" name="Рисунок 4" descr="Зображення, що містить малювання&#10;&#10;Опис створено автоматично">
            <a:extLst>
              <a:ext uri="{FF2B5EF4-FFF2-40B4-BE49-F238E27FC236}">
                <a16:creationId xmlns:a16="http://schemas.microsoft.com/office/drawing/2014/main" id="{166F7824-ABFB-4AC8-8FD8-6F12A39C2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8568" y="2441220"/>
            <a:ext cx="3648480" cy="2552699"/>
          </a:xfrm>
        </p:spPr>
      </p:pic>
    </p:spTree>
    <p:extLst>
      <p:ext uri="{BB962C8B-B14F-4D97-AF65-F5344CB8AC3E}">
        <p14:creationId xmlns:p14="http://schemas.microsoft.com/office/powerpoint/2010/main" val="2082469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B9889-6547-42C9-B2C7-490B8AA61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883"/>
          </a:xfrm>
        </p:spPr>
        <p:txBody>
          <a:bodyPr/>
          <a:lstStyle/>
          <a:p>
            <a:r>
              <a:rPr lang="uk-UA" sz="3200" dirty="0">
                <a:latin typeface="Calibri"/>
                <a:cs typeface="Calibri"/>
              </a:rPr>
              <a:t>Що таке подія для вас особисто ?</a:t>
            </a:r>
            <a:endParaRPr lang="uk-UA" sz="3200" dirty="0">
              <a:ea typeface="+mj-lt"/>
              <a:cs typeface="+mj-l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85B564B-7C3D-4F67-A8D7-CBCFBDBAA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0902"/>
            <a:ext cx="10515600" cy="50160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cs typeface="Calibri" panose="020F0502020204030204"/>
              </a:rPr>
              <a:t>Для мене це просто інформація про те, що відбулось, відбувається або відбудеться.</a:t>
            </a:r>
          </a:p>
        </p:txBody>
      </p:sp>
      <p:pic>
        <p:nvPicPr>
          <p:cNvPr id="6" name="Рисунок 6" descr="Зображення, що містить малювання, гра&#10;&#10;Опис створено автоматично">
            <a:extLst>
              <a:ext uri="{FF2B5EF4-FFF2-40B4-BE49-F238E27FC236}">
                <a16:creationId xmlns:a16="http://schemas.microsoft.com/office/drawing/2014/main" id="{DCEBB8F0-A85E-4EFB-9C95-FB2593466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253" y="3239412"/>
            <a:ext cx="1752600" cy="2600325"/>
          </a:xfrm>
          <a:prstGeom prst="rect">
            <a:avLst/>
          </a:prstGeom>
        </p:spPr>
      </p:pic>
      <p:pic>
        <p:nvPicPr>
          <p:cNvPr id="7" name="Рисунок 7" descr="Зображення, що містить текст, газета, знак&#10;&#10;Опис створено автоматично">
            <a:extLst>
              <a:ext uri="{FF2B5EF4-FFF2-40B4-BE49-F238E27FC236}">
                <a16:creationId xmlns:a16="http://schemas.microsoft.com/office/drawing/2014/main" id="{A3396E6E-83C5-42C7-B1F4-245DC3079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603913"/>
            <a:ext cx="3359285" cy="1544791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E0BA8EFE-B3EB-4425-97F3-B8E7070A4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41" y="4083528"/>
            <a:ext cx="3124200" cy="195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09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1F6CCD-81DD-4E8D-AD0C-6D1321D0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5456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cs typeface="Calibri"/>
              </a:rPr>
              <a:t>Що ви можемо зробити із подією у реальному житті ?</a:t>
            </a:r>
            <a:endParaRPr lang="uk-UA" sz="3200" dirty="0">
              <a:ea typeface="+mj-lt"/>
              <a:cs typeface="+mj-lt"/>
            </a:endParaRP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5430819E-304F-42B6-8B9D-211411B9F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9672" y="2352540"/>
            <a:ext cx="2543615" cy="2543615"/>
          </a:xfrm>
        </p:spPr>
      </p:pic>
    </p:spTree>
    <p:extLst>
      <p:ext uri="{BB962C8B-B14F-4D97-AF65-F5344CB8AC3E}">
        <p14:creationId xmlns:p14="http://schemas.microsoft.com/office/powerpoint/2010/main" val="452106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1F6CCD-81DD-4E8D-AD0C-6D1321D0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5456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cs typeface="Calibri"/>
              </a:rPr>
              <a:t>Що ви можемо зробити із подією у реальному житті ?</a:t>
            </a:r>
            <a:endParaRPr lang="uk-UA" sz="3200" dirty="0">
              <a:ea typeface="+mj-lt"/>
              <a:cs typeface="+mj-l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3DA9DF1-950A-4F25-9D70-7102C633A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3625"/>
            <a:ext cx="10515600" cy="5113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cs typeface="Calibri" panose="020F0502020204030204"/>
              </a:rPr>
              <a:t>Якщо мене цікавить будь яка подія, як інформація, я можу зацікавитись нею, обдумати її, зробити якісь висновки, і зробити якісь дії, відносно цієї події.</a:t>
            </a:r>
          </a:p>
          <a:p>
            <a:pPr marL="0" indent="0">
              <a:buNone/>
            </a:pPr>
            <a:r>
              <a:rPr lang="uk-UA" sz="2000" dirty="0">
                <a:cs typeface="Calibri" panose="020F0502020204030204"/>
              </a:rPr>
              <a:t>Або пропустити цю подію крізь вуха, і зовсім нічого не робити, якщо вона мене не цікавить.</a:t>
            </a:r>
          </a:p>
        </p:txBody>
      </p:sp>
      <p:pic>
        <p:nvPicPr>
          <p:cNvPr id="4" name="Рисунок 4" descr="Зображення, що містить малювання&#10;&#10;Опис створено автоматично">
            <a:extLst>
              <a:ext uri="{FF2B5EF4-FFF2-40B4-BE49-F238E27FC236}">
                <a16:creationId xmlns:a16="http://schemas.microsoft.com/office/drawing/2014/main" id="{921F931F-8CC5-4A70-B338-D3695B61E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65" y="4725264"/>
            <a:ext cx="2791838" cy="1484984"/>
          </a:xfrm>
          <a:prstGeom prst="rect">
            <a:avLst/>
          </a:prstGeom>
        </p:spPr>
      </p:pic>
      <p:pic>
        <p:nvPicPr>
          <p:cNvPr id="5" name="Рисунок 5" descr="Зображення, що містить особа, сидить, чоловік, люди&#10;&#10;Опис створено автоматично">
            <a:extLst>
              <a:ext uri="{FF2B5EF4-FFF2-40B4-BE49-F238E27FC236}">
                <a16:creationId xmlns:a16="http://schemas.microsoft.com/office/drawing/2014/main" id="{1B63D405-8731-4651-BAFD-0C23E1F2A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656" y="4809444"/>
            <a:ext cx="2256817" cy="1503069"/>
          </a:xfrm>
          <a:prstGeom prst="rect">
            <a:avLst/>
          </a:prstGeom>
        </p:spPr>
      </p:pic>
      <p:pic>
        <p:nvPicPr>
          <p:cNvPr id="7" name="Рисунок 7" descr="Зображення, що містить чоловік, фото, газета, костюм&#10;&#10;Опис створено автоматично">
            <a:extLst>
              <a:ext uri="{FF2B5EF4-FFF2-40B4-BE49-F238E27FC236}">
                <a16:creationId xmlns:a16="http://schemas.microsoft.com/office/drawing/2014/main" id="{1986E881-F074-4EF2-9570-6247E3BB1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1" y="2952734"/>
            <a:ext cx="2524328" cy="141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0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F65D6-7BD1-4AC5-8906-BA768F521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1072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cs typeface="Calibri"/>
              </a:rPr>
              <a:t>Що таке подія у програмуванні ?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536B0DC2-96B5-475A-987A-6EB49442A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3625"/>
            <a:ext cx="10515600" cy="5113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ea typeface="+mn-lt"/>
                <a:cs typeface="+mn-lt"/>
              </a:rPr>
              <a:t>Подіями у програмуванні можуть бути: дії користувача, такі як натискання клавіші, </a:t>
            </a:r>
            <a:r>
              <a:rPr lang="uk-UA" sz="2000">
                <a:ea typeface="+mn-lt"/>
                <a:cs typeface="+mn-lt"/>
              </a:rPr>
              <a:t>переміщення мишки, або сповіщення згенеровані системою, про помилку чи про успіх, тощо.</a:t>
            </a:r>
            <a:endParaRPr lang="uk-UA"/>
          </a:p>
          <a:p>
            <a:pPr marL="0" indent="0">
              <a:buNone/>
            </a:pPr>
            <a:r>
              <a:rPr lang="uk-UA" sz="2000">
                <a:ea typeface="+mn-lt"/>
                <a:cs typeface="+mn-lt"/>
              </a:rPr>
              <a:t>Подія - це повідомлення, надіслане програмою для сигналізації про якусь дію, яка </a:t>
            </a:r>
            <a:r>
              <a:rPr lang="uk-UA" sz="2000" dirty="0">
                <a:ea typeface="+mn-lt"/>
                <a:cs typeface="+mn-lt"/>
              </a:rPr>
              <a:t>відбулась.</a:t>
            </a:r>
            <a:endParaRPr lang="uk-UA" dirty="0"/>
          </a:p>
          <a:p>
            <a:pPr marL="0" indent="0">
              <a:buNone/>
            </a:pPr>
            <a:endParaRPr lang="uk-UA" sz="2000" dirty="0">
              <a:cs typeface="Calibri"/>
            </a:endParaRPr>
          </a:p>
        </p:txBody>
      </p:sp>
      <p:pic>
        <p:nvPicPr>
          <p:cNvPr id="5" name="Рисунок 5" descr="Зображення, що містить гра&#10;&#10;Опис створено автоматично">
            <a:extLst>
              <a:ext uri="{FF2B5EF4-FFF2-40B4-BE49-F238E27FC236}">
                <a16:creationId xmlns:a16="http://schemas.microsoft.com/office/drawing/2014/main" id="{D09D899E-6E4E-43EC-B2CF-2D660DF0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11" y="4296913"/>
            <a:ext cx="1770437" cy="1766127"/>
          </a:xfrm>
          <a:prstGeom prst="rect">
            <a:avLst/>
          </a:prstGeom>
        </p:spPr>
      </p:pic>
      <p:pic>
        <p:nvPicPr>
          <p:cNvPr id="6" name="Рисунок 6" descr="Зображення, що містить годинник&#10;&#10;Опис створено автоматично">
            <a:extLst>
              <a:ext uri="{FF2B5EF4-FFF2-40B4-BE49-F238E27FC236}">
                <a16:creationId xmlns:a16="http://schemas.microsoft.com/office/drawing/2014/main" id="{43045510-D24F-445C-8B11-149ECFC7A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634" y="4200728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65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5AC86-880F-4BC7-BF4F-E248E129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776"/>
          </a:xfrm>
        </p:spPr>
        <p:txBody>
          <a:bodyPr/>
          <a:lstStyle/>
          <a:p>
            <a:r>
              <a:rPr lang="uk-UA" sz="3200" dirty="0">
                <a:latin typeface="Calibri"/>
                <a:cs typeface="Calibri"/>
              </a:rPr>
              <a:t>Що ви можете зробити із подією у програмуванні ?</a:t>
            </a:r>
            <a:endParaRPr lang="uk-UA" sz="3200">
              <a:ea typeface="+mj-lt"/>
              <a:cs typeface="+mj-l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DBD3151-835B-466A-8108-BA14E07C0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157"/>
            <a:ext cx="10515600" cy="50728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cs typeface="Calibri" panose="020F0502020204030204"/>
              </a:rPr>
              <a:t>Ви можете підписатись на неї або ні. Підписуючись на подію, ви говорите що хочете отримати усю можливу інформацію про цю подію, і обробити її так, як вам цього хочеться.</a:t>
            </a:r>
            <a:endParaRPr lang="uk-UA" dirty="0"/>
          </a:p>
        </p:txBody>
      </p:sp>
      <p:pic>
        <p:nvPicPr>
          <p:cNvPr id="7" name="Рисунок 7" descr="Зображення, що містить стіл&#10;&#10;Опис створено автоматично">
            <a:extLst>
              <a:ext uri="{FF2B5EF4-FFF2-40B4-BE49-F238E27FC236}">
                <a16:creationId xmlns:a16="http://schemas.microsoft.com/office/drawing/2014/main" id="{3C8D90DB-9880-42C2-B8D1-DB7E6B97D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72" y="4982014"/>
            <a:ext cx="2110903" cy="1109288"/>
          </a:xfrm>
          <a:prstGeom prst="rect">
            <a:avLst/>
          </a:prstGeom>
        </p:spPr>
      </p:pic>
      <p:pic>
        <p:nvPicPr>
          <p:cNvPr id="8" name="Рисунок 8" descr="Зображення, що містить малювання&#10;&#10;Опис створено автоматично">
            <a:extLst>
              <a:ext uri="{FF2B5EF4-FFF2-40B4-BE49-F238E27FC236}">
                <a16:creationId xmlns:a16="http://schemas.microsoft.com/office/drawing/2014/main" id="{58A42662-9DD9-432A-AA8C-BBDBCB1C3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016" y="2366065"/>
            <a:ext cx="2743200" cy="1688123"/>
          </a:xfrm>
          <a:prstGeom prst="rect">
            <a:avLst/>
          </a:prstGeom>
        </p:spPr>
      </p:pic>
      <p:pic>
        <p:nvPicPr>
          <p:cNvPr id="9" name="Рисунок 9" descr="Зображення, що містить текст, газета, знак&#10;&#10;Опис створено автоматично">
            <a:extLst>
              <a:ext uri="{FF2B5EF4-FFF2-40B4-BE49-F238E27FC236}">
                <a16:creationId xmlns:a16="http://schemas.microsoft.com/office/drawing/2014/main" id="{3EAA67FF-7737-4251-8E9C-B676834E6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697" y="3482403"/>
            <a:ext cx="2743200" cy="159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EB1474-8095-4BA5-9D4E-C3FABB384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563"/>
          </a:xfrm>
        </p:spPr>
        <p:txBody>
          <a:bodyPr/>
          <a:lstStyle/>
          <a:p>
            <a:r>
              <a:rPr lang="uk-UA" sz="3200" dirty="0">
                <a:latin typeface="Calibri"/>
                <a:cs typeface="Calibri Light"/>
              </a:rPr>
              <a:t>Подія / </a:t>
            </a:r>
            <a:r>
              <a:rPr lang="uk-UA" sz="3200" err="1">
                <a:latin typeface="Calibri"/>
                <a:cs typeface="Calibri Light"/>
              </a:rPr>
              <a:t>Event</a:t>
            </a:r>
            <a:endParaRPr lang="uk-UA" sz="3200">
              <a:latin typeface="Calibri"/>
              <a:cs typeface="Calibri Ligh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FDA4347-4513-40C6-ACDE-0BB908D03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051"/>
            <a:ext cx="10515600" cy="50809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ea typeface="+mn-lt"/>
                <a:cs typeface="+mn-lt"/>
              </a:rPr>
              <a:t>Події дозволяють класу або структурі сповіщати інші класи або структури про те, що щось цікаве відбулось. </a:t>
            </a:r>
            <a:endParaRPr lang="uk-UA"/>
          </a:p>
          <a:p>
            <a:pPr marL="0" indent="0">
              <a:buNone/>
            </a:pPr>
            <a:r>
              <a:rPr lang="uk-UA" sz="2000">
                <a:ea typeface="+mn-lt"/>
                <a:cs typeface="+mn-lt"/>
              </a:rPr>
              <a:t>Клас, який надсилає (або викликає) подію, називається </a:t>
            </a:r>
            <a:r>
              <a:rPr lang="uk-UA" sz="2000" i="1" err="1">
                <a:ea typeface="+mn-lt"/>
                <a:cs typeface="+mn-lt"/>
              </a:rPr>
              <a:t>publisher</a:t>
            </a:r>
            <a:r>
              <a:rPr lang="uk-UA" sz="2000" dirty="0">
                <a:ea typeface="+mn-lt"/>
                <a:cs typeface="+mn-lt"/>
              </a:rPr>
              <a:t> видавцем, а класи, які отримують (або обробляють) подію, називаються </a:t>
            </a:r>
            <a:r>
              <a:rPr lang="uk-UA" sz="2000" i="1" err="1">
                <a:ea typeface="+mn-lt"/>
                <a:cs typeface="+mn-lt"/>
              </a:rPr>
              <a:t>subscribers</a:t>
            </a:r>
            <a:r>
              <a:rPr lang="uk-UA" sz="2000" i="1" dirty="0">
                <a:ea typeface="+mn-lt"/>
                <a:cs typeface="+mn-lt"/>
              </a:rPr>
              <a:t> підписниками</a:t>
            </a:r>
            <a:r>
              <a:rPr lang="uk-UA" sz="2000" dirty="0">
                <a:ea typeface="+mn-lt"/>
                <a:cs typeface="+mn-lt"/>
              </a:rPr>
              <a:t>.</a:t>
            </a:r>
            <a:endParaRPr lang="uk-UA"/>
          </a:p>
          <a:p>
            <a:pPr marL="0" indent="0">
              <a:buNone/>
            </a:pPr>
            <a:endParaRPr lang="uk-UA" sz="2000" dirty="0">
              <a:cs typeface="Calibri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5DCF7609-7F66-4617-8EF2-A692AC9A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06" y="3854086"/>
            <a:ext cx="2743200" cy="2051914"/>
          </a:xfrm>
          <a:prstGeom prst="rect">
            <a:avLst/>
          </a:prstGeom>
        </p:spPr>
      </p:pic>
      <p:pic>
        <p:nvPicPr>
          <p:cNvPr id="7" name="Рисунок 7" descr="Зображення, що містить іграшка, кімната, знак, гра&#10;&#10;Опис створено автоматично">
            <a:extLst>
              <a:ext uri="{FF2B5EF4-FFF2-40B4-BE49-F238E27FC236}">
                <a16:creationId xmlns:a16="http://schemas.microsoft.com/office/drawing/2014/main" id="{7F242C63-556D-4621-A41A-7F3C27D9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421" y="3925682"/>
            <a:ext cx="2743200" cy="182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265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Широкий екран</PresentationFormat>
  <Paragraphs>0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19</vt:i4>
      </vt:variant>
    </vt:vector>
  </HeadingPairs>
  <TitlesOfParts>
    <vt:vector size="20" baseType="lpstr">
      <vt:lpstr>Тема Office</vt:lpstr>
      <vt:lpstr>Презентація PowerPoint</vt:lpstr>
      <vt:lpstr>Що таке подія у реальному житті ?</vt:lpstr>
      <vt:lpstr>Що таке подія для вас особисто ?</vt:lpstr>
      <vt:lpstr>Що таке подія для вас особисто ?</vt:lpstr>
      <vt:lpstr>Що ви можемо зробити із подією у реальному житті ?</vt:lpstr>
      <vt:lpstr>Що ви можемо зробити із подією у реальному житті ?</vt:lpstr>
      <vt:lpstr>Що таке подія у програмуванні ?</vt:lpstr>
      <vt:lpstr>Що ви можете зробити із подією у програмуванні ?</vt:lpstr>
      <vt:lpstr>Подія / Event</vt:lpstr>
      <vt:lpstr>Як оголосити подію ?</vt:lpstr>
      <vt:lpstr>Як оголосити подію ?</vt:lpstr>
      <vt:lpstr>Як оголосити подію ?</vt:lpstr>
      <vt:lpstr>Як використовувати подію ?</vt:lpstr>
      <vt:lpstr>Як підписатись на подію ?</vt:lpstr>
      <vt:lpstr>Властивості подій</vt:lpstr>
      <vt:lpstr>Обмеження подій</vt:lpstr>
      <vt:lpstr>Add-Remove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/>
  <cp:lastModifiedBy/>
  <cp:revision>923</cp:revision>
  <dcterms:created xsi:type="dcterms:W3CDTF">2020-07-21T11:10:05Z</dcterms:created>
  <dcterms:modified xsi:type="dcterms:W3CDTF">2020-09-29T21:17:46Z</dcterms:modified>
</cp:coreProperties>
</file>